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4/29/2020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914020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4/29/2020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42110634"/>
      </p:ext>
    </p:extLst>
  </p:cSld>
  <p:clrMap bg1="lt1" tx1="dk1" bg2="lt2" tx2="dk2" accent1="accent1" accent2="accent2" accent3="accent3" accent4="accent4" accent5="accent5" accent6="accent6" hlink="hlink" folHlink="folHlink"/>
  <p:sldLayoutIdLst>
    <p:sldLayoutId id="2147483699" r:id="rId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ww.history.com/news/how-the-galveston-hurricane-of-1900-became-the-deadliest-u-s-natural-disaste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946306D-5ADD-463A-949A-DEEBA39D7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473A035-1F9A-4381-AC96-683CD2DF5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76">
            <a:extLst>
              <a:ext uri="{FF2B5EF4-FFF2-40B4-BE49-F238E27FC236}">
                <a16:creationId xmlns:a16="http://schemas.microsoft.com/office/drawing/2014/main" id="{CF4ED641-0671-4D88-92E6-026A8C9F1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7A02EF2F-E7B1-40FC-885B-C4D89902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descr="A picture containing blue, nature, bright, large&#10;&#10;Description automatically generated">
            <a:extLst>
              <a:ext uri="{FF2B5EF4-FFF2-40B4-BE49-F238E27FC236}">
                <a16:creationId xmlns:a16="http://schemas.microsoft.com/office/drawing/2014/main" id="{43B85FF3-94A4-4A2F-B29F-1B89E85C6AA0}"/>
              </a:ext>
            </a:extLst>
          </p:cNvPr>
          <p:cNvPicPr>
            <a:picLocks noChangeAspect="1"/>
          </p:cNvPicPr>
          <p:nvPr/>
        </p:nvPicPr>
        <p:blipFill rotWithShape="1">
          <a:blip r:embed="rId2"/>
          <a:srcRect t="3761" b="1569"/>
          <a:stretch/>
        </p:blipFill>
        <p:spPr>
          <a:xfrm>
            <a:off x="446534" y="599724"/>
            <a:ext cx="5614416" cy="3547872"/>
          </a:xfrm>
          <a:prstGeom prst="rect">
            <a:avLst/>
          </a:prstGeom>
        </p:spPr>
      </p:pic>
      <p:pic>
        <p:nvPicPr>
          <p:cNvPr id="1028" name="Picture 4" descr="A picture containing looking, cat, white, snow&#10;&#10;Description automatically generated">
            <a:extLst>
              <a:ext uri="{FF2B5EF4-FFF2-40B4-BE49-F238E27FC236}">
                <a16:creationId xmlns:a16="http://schemas.microsoft.com/office/drawing/2014/main" id="{9770F3A6-32F5-4B08-8636-F79220CF8A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4731"/>
          <a:stretch/>
        </p:blipFill>
        <p:spPr bwMode="auto">
          <a:xfrm>
            <a:off x="6116658" y="599724"/>
            <a:ext cx="5626608" cy="3547872"/>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9180D5DB-9658-40A6-A418-7C6998222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5D996F8-4788-4970-8BC7-7D401C0B5B7B}"/>
              </a:ext>
            </a:extLst>
          </p:cNvPr>
          <p:cNvSpPr>
            <a:spLocks noGrp="1"/>
          </p:cNvSpPr>
          <p:nvPr>
            <p:ph type="ctrTitle"/>
          </p:nvPr>
        </p:nvSpPr>
        <p:spPr>
          <a:xfrm>
            <a:off x="627120" y="4319752"/>
            <a:ext cx="10947620" cy="1155959"/>
          </a:xfrm>
        </p:spPr>
        <p:txBody>
          <a:bodyPr>
            <a:normAutofit/>
          </a:bodyPr>
          <a:lstStyle/>
          <a:p>
            <a:r>
              <a:rPr lang="en-US" cap="none" dirty="0">
                <a:solidFill>
                  <a:srgbClr val="FFFFFF"/>
                </a:solidFill>
              </a:rPr>
              <a:t>Galveston Hurricane</a:t>
            </a:r>
          </a:p>
        </p:txBody>
      </p:sp>
      <p:sp>
        <p:nvSpPr>
          <p:cNvPr id="3" name="Subtitle 2">
            <a:extLst>
              <a:ext uri="{FF2B5EF4-FFF2-40B4-BE49-F238E27FC236}">
                <a16:creationId xmlns:a16="http://schemas.microsoft.com/office/drawing/2014/main" id="{9DB7A6BD-F290-433A-AFCA-13C8056F2DB6}"/>
              </a:ext>
            </a:extLst>
          </p:cNvPr>
          <p:cNvSpPr>
            <a:spLocks noGrp="1"/>
          </p:cNvSpPr>
          <p:nvPr>
            <p:ph type="subTitle" idx="1"/>
          </p:nvPr>
        </p:nvSpPr>
        <p:spPr>
          <a:xfrm>
            <a:off x="627120" y="5475712"/>
            <a:ext cx="10947620" cy="476099"/>
          </a:xfrm>
        </p:spPr>
        <p:txBody>
          <a:bodyPr>
            <a:normAutofit/>
          </a:bodyPr>
          <a:lstStyle/>
          <a:p>
            <a:r>
              <a:rPr lang="en-US" cap="none">
                <a:solidFill>
                  <a:srgbClr val="FFFFFF">
                    <a:alpha val="75000"/>
                  </a:srgbClr>
                </a:solidFill>
              </a:rPr>
              <a:t>By Rachel Beatty</a:t>
            </a:r>
          </a:p>
        </p:txBody>
      </p:sp>
    </p:spTree>
    <p:extLst>
      <p:ext uri="{BB962C8B-B14F-4D97-AF65-F5344CB8AC3E}">
        <p14:creationId xmlns:p14="http://schemas.microsoft.com/office/powerpoint/2010/main" val="83692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E64F5-502E-40C3-9550-9E3D86F20A8B}"/>
              </a:ext>
            </a:extLst>
          </p:cNvPr>
          <p:cNvSpPr>
            <a:spLocks noGrp="1"/>
          </p:cNvSpPr>
          <p:nvPr>
            <p:ph type="ctrTitle"/>
          </p:nvPr>
        </p:nvSpPr>
        <p:spPr>
          <a:xfrm>
            <a:off x="581188" y="794539"/>
            <a:ext cx="2718603" cy="728856"/>
          </a:xfrm>
        </p:spPr>
        <p:txBody>
          <a:bodyPr/>
          <a:lstStyle/>
          <a:p>
            <a:r>
              <a:rPr lang="en-US" b="1" cap="none" dirty="0"/>
              <a:t>Overview</a:t>
            </a:r>
            <a:endParaRPr lang="en-US" cap="none" dirty="0"/>
          </a:p>
        </p:txBody>
      </p:sp>
      <p:sp>
        <p:nvSpPr>
          <p:cNvPr id="3" name="Subtitle 2">
            <a:extLst>
              <a:ext uri="{FF2B5EF4-FFF2-40B4-BE49-F238E27FC236}">
                <a16:creationId xmlns:a16="http://schemas.microsoft.com/office/drawing/2014/main" id="{C415714E-4680-4CA8-B961-3729D1973A43}"/>
              </a:ext>
            </a:extLst>
          </p:cNvPr>
          <p:cNvSpPr>
            <a:spLocks noGrp="1"/>
          </p:cNvSpPr>
          <p:nvPr>
            <p:ph type="subTitle" idx="1"/>
          </p:nvPr>
        </p:nvSpPr>
        <p:spPr>
          <a:xfrm>
            <a:off x="581191" y="3133839"/>
            <a:ext cx="10993546" cy="2405570"/>
          </a:xfrm>
        </p:spPr>
        <p:txBody>
          <a:bodyPr>
            <a:normAutofit lnSpcReduction="10000"/>
          </a:bodyPr>
          <a:lstStyle/>
          <a:p>
            <a:r>
              <a:rPr lang="en-US" cap="none" dirty="0">
                <a:solidFill>
                  <a:schemeClr val="bg1"/>
                </a:solidFill>
              </a:rPr>
              <a:t>THE GALVESTON HURRICANE, ALSO KNOWN AS ISAAC’S STORM, LANDED IN GALVESTON AS A CATEGORY 4 HURRICANE ON SEPTEMBER 8, 1900 AND CAUSED MAJOR FLOODING AND DEVASTATION TO THE CITY OF GALVESTON OFF THE SOUTHERN TEXAS COAST, KILLING AN ESTIMATED 6,000-12,000 PEOPLE ACCORDING TO NOAA AND CAUSING $30 MILLION (1900) IN PROPERTY DAMAGES. IT WAS NAMED ISAAC’S STORM AFTER METEOROLOGIST ISAAC CLINE, A RESIDENT WHO ATTEMPTED TO WARN CITY AUTHORITIES IN GALVESTON ABOUT THE STORM, BUT AT THE TIME, ONLY THE WEATHER BUREAU IN D.C. HAD THE AUTHORITY TO ALLOW METEOROLOGISTS TO ISSUE STORM WARNINGS, AND DUE TO POOR COMMUNICATION, THE CITY HAD NO WARNING, ISAAC’S WIFE WAS KILLED, AND GALVESTON NEVER FULLY RECOVERED. THE STORM BROUGHT A SEA CHANGE IN HOW HURRICANES ARE HANDLED IN THE UNITED STATES, CONVINCING CIVIL AUTHORITIES THAT BETTER COMMUNICATION AND PROVIDING ACCURATE FORECASTS WAS CRITICAL TO PREVENTING LOSS OF LIFE. </a:t>
            </a:r>
          </a:p>
        </p:txBody>
      </p:sp>
      <p:pic>
        <p:nvPicPr>
          <p:cNvPr id="2050" name="Picture 2">
            <a:extLst>
              <a:ext uri="{FF2B5EF4-FFF2-40B4-BE49-F238E27FC236}">
                <a16:creationId xmlns:a16="http://schemas.microsoft.com/office/drawing/2014/main" id="{78BD5170-1C2E-4F2F-82B5-82A242B12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923" y="794539"/>
            <a:ext cx="3298154" cy="221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416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C589-69E8-4EF2-A93C-926DEFEDCF36}"/>
              </a:ext>
            </a:extLst>
          </p:cNvPr>
          <p:cNvSpPr>
            <a:spLocks noGrp="1"/>
          </p:cNvSpPr>
          <p:nvPr>
            <p:ph type="ctrTitle"/>
          </p:nvPr>
        </p:nvSpPr>
        <p:spPr>
          <a:xfrm>
            <a:off x="581192" y="1020432"/>
            <a:ext cx="3778774" cy="715604"/>
          </a:xfrm>
        </p:spPr>
        <p:txBody>
          <a:bodyPr/>
          <a:lstStyle/>
          <a:p>
            <a:r>
              <a:rPr lang="en-US" b="1" cap="none" dirty="0"/>
              <a:t>Why I Chose It</a:t>
            </a:r>
            <a:endParaRPr lang="en-US" cap="none" dirty="0"/>
          </a:p>
        </p:txBody>
      </p:sp>
      <p:sp>
        <p:nvSpPr>
          <p:cNvPr id="3" name="Subtitle 2">
            <a:extLst>
              <a:ext uri="{FF2B5EF4-FFF2-40B4-BE49-F238E27FC236}">
                <a16:creationId xmlns:a16="http://schemas.microsoft.com/office/drawing/2014/main" id="{292E2575-D18B-4417-BE97-565DCBA674DB}"/>
              </a:ext>
            </a:extLst>
          </p:cNvPr>
          <p:cNvSpPr>
            <a:spLocks noGrp="1"/>
          </p:cNvSpPr>
          <p:nvPr>
            <p:ph type="subTitle" idx="1"/>
          </p:nvPr>
        </p:nvSpPr>
        <p:spPr>
          <a:xfrm>
            <a:off x="581191" y="3133839"/>
            <a:ext cx="10993546" cy="2703730"/>
          </a:xfrm>
        </p:spPr>
        <p:txBody>
          <a:bodyPr>
            <a:normAutofit/>
          </a:bodyPr>
          <a:lstStyle/>
          <a:p>
            <a:r>
              <a:rPr lang="en-US" dirty="0">
                <a:solidFill>
                  <a:schemeClr val="bg1"/>
                </a:solidFill>
              </a:rPr>
              <a:t>I chose this topic because this hurricane changed everything for the United States in terms of how seriously American meteorologists and civil authorities regard hurricanes and other destructive natural events as significant threats to life, property, and livelihood. I have always been interested in weather and the natural sciences since childhood and I enjoy learning how things function in order to improve human quality of life. I have an interest in disasters that bring significant changes to America’s culture and understanding of nature as far as their effects on society (race, SES, etc.), the economy (small businesses, trade by sea and air, tourism, etc.), and the government’s ability to adequately respond to them (rebuilding and recovery). Though it was a little tricky, I found a diversity of sources on the Galveston hurricane using the UMW Library’s website. </a:t>
            </a:r>
          </a:p>
        </p:txBody>
      </p:sp>
      <p:pic>
        <p:nvPicPr>
          <p:cNvPr id="3074" name="Picture 2">
            <a:extLst>
              <a:ext uri="{FF2B5EF4-FFF2-40B4-BE49-F238E27FC236}">
                <a16:creationId xmlns:a16="http://schemas.microsoft.com/office/drawing/2014/main" id="{825D9E3F-FC7A-4F99-BE90-0E518574C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924" y="689317"/>
            <a:ext cx="2670151" cy="230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31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6866-3586-4823-AC61-952074D6099D}"/>
              </a:ext>
            </a:extLst>
          </p:cNvPr>
          <p:cNvSpPr>
            <a:spLocks noGrp="1"/>
          </p:cNvSpPr>
          <p:nvPr>
            <p:ph type="ctrTitle"/>
          </p:nvPr>
        </p:nvSpPr>
        <p:spPr>
          <a:xfrm>
            <a:off x="581191" y="1020432"/>
            <a:ext cx="5514809" cy="702352"/>
          </a:xfrm>
        </p:spPr>
        <p:txBody>
          <a:bodyPr/>
          <a:lstStyle/>
          <a:p>
            <a:r>
              <a:rPr lang="en-US" b="1" cap="none" dirty="0"/>
              <a:t>How I Found Sources</a:t>
            </a:r>
            <a:endParaRPr lang="en-US" cap="none" dirty="0"/>
          </a:p>
        </p:txBody>
      </p:sp>
      <p:sp>
        <p:nvSpPr>
          <p:cNvPr id="3" name="Subtitle 2">
            <a:extLst>
              <a:ext uri="{FF2B5EF4-FFF2-40B4-BE49-F238E27FC236}">
                <a16:creationId xmlns:a16="http://schemas.microsoft.com/office/drawing/2014/main" id="{C7326515-DB03-4D0D-8025-2BF552AB60EE}"/>
              </a:ext>
            </a:extLst>
          </p:cNvPr>
          <p:cNvSpPr>
            <a:spLocks noGrp="1"/>
          </p:cNvSpPr>
          <p:nvPr>
            <p:ph type="subTitle" idx="1"/>
          </p:nvPr>
        </p:nvSpPr>
        <p:spPr>
          <a:xfrm>
            <a:off x="581191" y="3133839"/>
            <a:ext cx="10993546" cy="2591100"/>
          </a:xfrm>
        </p:spPr>
        <p:txBody>
          <a:bodyPr/>
          <a:lstStyle/>
          <a:p>
            <a:r>
              <a:rPr lang="en-US" dirty="0">
                <a:solidFill>
                  <a:schemeClr val="bg1"/>
                </a:solidFill>
              </a:rPr>
              <a:t>I found a variety of sources on the disaster using the subject encyclopedias found on UMW Library’s website, ranging from journal articles to books. The subject encyclopedias pertain mainly to American history and the history of disasters, such as the </a:t>
            </a:r>
            <a:r>
              <a:rPr lang="en-US" i="1" dirty="0">
                <a:solidFill>
                  <a:schemeClr val="bg1"/>
                </a:solidFill>
              </a:rPr>
              <a:t>Encyclopedia of American History</a:t>
            </a:r>
            <a:r>
              <a:rPr lang="en-US" dirty="0">
                <a:solidFill>
                  <a:schemeClr val="bg1"/>
                </a:solidFill>
              </a:rPr>
              <a:t> and </a:t>
            </a:r>
            <a:r>
              <a:rPr lang="en-US" i="1" dirty="0">
                <a:solidFill>
                  <a:schemeClr val="bg1"/>
                </a:solidFill>
              </a:rPr>
              <a:t>Disasters and Tragic Events: An Encyclopedia of Catastrophes in American History</a:t>
            </a:r>
            <a:r>
              <a:rPr lang="en-US" dirty="0">
                <a:solidFill>
                  <a:schemeClr val="bg1"/>
                </a:solidFill>
              </a:rPr>
              <a:t>. Some of the helpful subject headings are “Galveston Hurricane,” “Disasters America,” and “Hurricanes.” A few of the secondary sources found on the topic using the encyclopedias and Quest are “Hurricanes of the North Atlantic Climate and Society by James B. Elsner,” “Galveston by Fannie May </a:t>
            </a:r>
            <a:r>
              <a:rPr lang="en-US" dirty="0" err="1">
                <a:solidFill>
                  <a:schemeClr val="bg1"/>
                </a:solidFill>
              </a:rPr>
              <a:t>Gibbes</a:t>
            </a:r>
            <a:r>
              <a:rPr lang="en-US" dirty="0">
                <a:solidFill>
                  <a:schemeClr val="bg1"/>
                </a:solidFill>
              </a:rPr>
              <a:t>, Christian Observer (1840-1910), Oct 17, 1900, Vol.88(42), p.6,” and “Galveston Disaster by M.H. Zahner.” However, I think I need to find some more book sources on the Galveston Hurricane. </a:t>
            </a:r>
          </a:p>
        </p:txBody>
      </p:sp>
      <p:pic>
        <p:nvPicPr>
          <p:cNvPr id="6" name="Picture 5">
            <a:extLst>
              <a:ext uri="{FF2B5EF4-FFF2-40B4-BE49-F238E27FC236}">
                <a16:creationId xmlns:a16="http://schemas.microsoft.com/office/drawing/2014/main" id="{A826D516-7E61-4296-B012-50953525A899}"/>
              </a:ext>
            </a:extLst>
          </p:cNvPr>
          <p:cNvPicPr>
            <a:picLocks noChangeAspect="1"/>
          </p:cNvPicPr>
          <p:nvPr/>
        </p:nvPicPr>
        <p:blipFill>
          <a:blip r:embed="rId2"/>
          <a:stretch>
            <a:fillRect/>
          </a:stretch>
        </p:blipFill>
        <p:spPr>
          <a:xfrm>
            <a:off x="6096000" y="795345"/>
            <a:ext cx="1716590" cy="2186394"/>
          </a:xfrm>
          <a:prstGeom prst="rect">
            <a:avLst/>
          </a:prstGeom>
        </p:spPr>
      </p:pic>
    </p:spTree>
    <p:extLst>
      <p:ext uri="{BB962C8B-B14F-4D97-AF65-F5344CB8AC3E}">
        <p14:creationId xmlns:p14="http://schemas.microsoft.com/office/powerpoint/2010/main" val="131356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D2B3F-DE89-444C-9EFF-7737935C822C}"/>
              </a:ext>
            </a:extLst>
          </p:cNvPr>
          <p:cNvSpPr>
            <a:spLocks noGrp="1"/>
          </p:cNvSpPr>
          <p:nvPr>
            <p:ph type="ctrTitle"/>
          </p:nvPr>
        </p:nvSpPr>
        <p:spPr>
          <a:xfrm>
            <a:off x="581192" y="1020432"/>
            <a:ext cx="6349696" cy="702352"/>
          </a:xfrm>
        </p:spPr>
        <p:txBody>
          <a:bodyPr/>
          <a:lstStyle/>
          <a:p>
            <a:r>
              <a:rPr lang="en-US" b="1" cap="none" dirty="0"/>
              <a:t>What’s Left For Me To Do</a:t>
            </a:r>
            <a:endParaRPr lang="en-US" cap="none" dirty="0"/>
          </a:p>
        </p:txBody>
      </p:sp>
      <p:sp>
        <p:nvSpPr>
          <p:cNvPr id="3" name="Subtitle 2">
            <a:extLst>
              <a:ext uri="{FF2B5EF4-FFF2-40B4-BE49-F238E27FC236}">
                <a16:creationId xmlns:a16="http://schemas.microsoft.com/office/drawing/2014/main" id="{9C3EA7B4-9790-497E-A8F1-A37AA475BC06}"/>
              </a:ext>
            </a:extLst>
          </p:cNvPr>
          <p:cNvSpPr>
            <a:spLocks noGrp="1"/>
          </p:cNvSpPr>
          <p:nvPr>
            <p:ph type="subTitle" idx="1"/>
          </p:nvPr>
        </p:nvSpPr>
        <p:spPr>
          <a:xfrm>
            <a:off x="581192" y="3133839"/>
            <a:ext cx="10993546" cy="2591100"/>
          </a:xfrm>
        </p:spPr>
        <p:txBody>
          <a:bodyPr/>
          <a:lstStyle/>
          <a:p>
            <a:r>
              <a:rPr lang="en-US" dirty="0">
                <a:solidFill>
                  <a:schemeClr val="bg1"/>
                </a:solidFill>
              </a:rPr>
              <a:t>I still have some more research to do on the historiography of the Galveston Hurricane. The subject encyclopedias gave me few sources which I believed to be suitable. For example, the subject heading “Galveston Hurricane” sometimes returned results such as articles and a few books pertaining to Hurricane Ike’s impact on the city as well as the issue of pollution. It was also quite difficult to find very many subject encyclopedias for disasters and the </a:t>
            </a:r>
            <a:r>
              <a:rPr lang="en-US" i="1" dirty="0">
                <a:solidFill>
                  <a:schemeClr val="bg1"/>
                </a:solidFill>
              </a:rPr>
              <a:t>Encyclopedia of American History</a:t>
            </a:r>
            <a:r>
              <a:rPr lang="en-US" dirty="0">
                <a:solidFill>
                  <a:schemeClr val="bg1"/>
                </a:solidFill>
              </a:rPr>
              <a:t> and </a:t>
            </a:r>
            <a:r>
              <a:rPr lang="en-US" i="1" dirty="0">
                <a:solidFill>
                  <a:schemeClr val="bg1"/>
                </a:solidFill>
              </a:rPr>
              <a:t>Disasters and Tragic Events: An Encyclopedia of Catastrophes in American History</a:t>
            </a:r>
            <a:r>
              <a:rPr lang="en-US" dirty="0">
                <a:solidFill>
                  <a:schemeClr val="bg1"/>
                </a:solidFill>
              </a:rPr>
              <a:t> were the only ones that were remotely related to disasters, so I believe these two will provide the most useful information. In addition, I will attempt to locate more books on the Galveston Hurricane, which I believe can be achieved through searching WORLDCAT and Google. </a:t>
            </a:r>
          </a:p>
        </p:txBody>
      </p:sp>
      <p:pic>
        <p:nvPicPr>
          <p:cNvPr id="4098" name="Picture 2" descr=" ">
            <a:extLst>
              <a:ext uri="{FF2B5EF4-FFF2-40B4-BE49-F238E27FC236}">
                <a16:creationId xmlns:a16="http://schemas.microsoft.com/office/drawing/2014/main" id="{7A8BCBC4-598A-4920-A708-0207B83DF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4298" y="657232"/>
            <a:ext cx="1530406" cy="236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0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845D-0B53-4D4A-8B6D-D1C6D987B480}"/>
              </a:ext>
            </a:extLst>
          </p:cNvPr>
          <p:cNvSpPr>
            <a:spLocks noGrp="1"/>
          </p:cNvSpPr>
          <p:nvPr>
            <p:ph type="ctrTitle"/>
          </p:nvPr>
        </p:nvSpPr>
        <p:spPr>
          <a:xfrm>
            <a:off x="581192" y="1020431"/>
            <a:ext cx="2705348" cy="834873"/>
          </a:xfrm>
        </p:spPr>
        <p:txBody>
          <a:bodyPr/>
          <a:lstStyle/>
          <a:p>
            <a:r>
              <a:rPr lang="en-US" cap="none" dirty="0"/>
              <a:t>References</a:t>
            </a:r>
          </a:p>
        </p:txBody>
      </p:sp>
      <p:sp>
        <p:nvSpPr>
          <p:cNvPr id="3" name="Subtitle 2">
            <a:extLst>
              <a:ext uri="{FF2B5EF4-FFF2-40B4-BE49-F238E27FC236}">
                <a16:creationId xmlns:a16="http://schemas.microsoft.com/office/drawing/2014/main" id="{613E25A4-2C25-4D7B-B014-D07F0EE2A8FC}"/>
              </a:ext>
            </a:extLst>
          </p:cNvPr>
          <p:cNvSpPr>
            <a:spLocks noGrp="1"/>
          </p:cNvSpPr>
          <p:nvPr>
            <p:ph type="subTitle" idx="1"/>
          </p:nvPr>
        </p:nvSpPr>
        <p:spPr>
          <a:xfrm>
            <a:off x="581192" y="3133839"/>
            <a:ext cx="10993546" cy="1027344"/>
          </a:xfrm>
        </p:spPr>
        <p:txBody>
          <a:bodyPr/>
          <a:lstStyle/>
          <a:p>
            <a:r>
              <a:rPr lang="en-US" dirty="0">
                <a:solidFill>
                  <a:schemeClr val="accent1">
                    <a:lumMod val="20000"/>
                    <a:lumOff val="80000"/>
                  </a:schemeClr>
                </a:solidFill>
                <a:hlinkClick r:id="rId2">
                  <a:extLst>
                    <a:ext uri="{A12FA001-AC4F-418D-AE19-62706E023703}">
                      <ahyp:hlinkClr xmlns:ahyp="http://schemas.microsoft.com/office/drawing/2018/hyperlinkcolor" val="tx"/>
                    </a:ext>
                  </a:extLst>
                </a:hlinkClick>
              </a:rPr>
              <a:t>https://www.history.com/news/how-the-galveston-hurricane-of-1900-became-the-deadliest-u-s-natural-disaster</a:t>
            </a:r>
            <a:r>
              <a:rPr lang="en-US" dirty="0">
                <a:solidFill>
                  <a:schemeClr val="accent1">
                    <a:lumMod val="20000"/>
                    <a:lumOff val="80000"/>
                  </a:schemeClr>
                </a:solidFill>
              </a:rPr>
              <a:t> </a:t>
            </a:r>
          </a:p>
        </p:txBody>
      </p:sp>
    </p:spTree>
    <p:extLst>
      <p:ext uri="{BB962C8B-B14F-4D97-AF65-F5344CB8AC3E}">
        <p14:creationId xmlns:p14="http://schemas.microsoft.com/office/powerpoint/2010/main" val="4129906779"/>
      </p:ext>
    </p:extLst>
  </p:cSld>
  <p:clrMapOvr>
    <a:masterClrMapping/>
  </p:clrMapOvr>
</p:sld>
</file>

<file path=ppt/theme/theme1.xml><?xml version="1.0" encoding="utf-8"?>
<a:theme xmlns:a="http://schemas.openxmlformats.org/drawingml/2006/main" name="DividendVTI">
  <a:themeElements>
    <a:clrScheme name="AnalogousFromDarkSeedLeftStep">
      <a:dk1>
        <a:srgbClr val="000000"/>
      </a:dk1>
      <a:lt1>
        <a:srgbClr val="FFFFFF"/>
      </a:lt1>
      <a:dk2>
        <a:srgbClr val="243341"/>
      </a:dk2>
      <a:lt2>
        <a:srgbClr val="E4E8E2"/>
      </a:lt2>
      <a:accent1>
        <a:srgbClr val="B629E7"/>
      </a:accent1>
      <a:accent2>
        <a:srgbClr val="6F3ADB"/>
      </a:accent2>
      <a:accent3>
        <a:srgbClr val="3949E9"/>
      </a:accent3>
      <a:accent4>
        <a:srgbClr val="1778D5"/>
      </a:accent4>
      <a:accent5>
        <a:srgbClr val="22B4C0"/>
      </a:accent5>
      <a:accent6>
        <a:srgbClr val="14BB82"/>
      </a:accent6>
      <a:hlink>
        <a:srgbClr val="388DA8"/>
      </a:hlink>
      <a:folHlink>
        <a:srgbClr val="7F7F7F"/>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145</TotalTime>
  <Words>664</Words>
  <Application>Microsoft Office PowerPoint</Application>
  <PresentationFormat>Widescreen</PresentationFormat>
  <Paragraphs>12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Century Schoolbook</vt:lpstr>
      <vt:lpstr>Franklin Gothic Book</vt:lpstr>
      <vt:lpstr>Wingdings 2</vt:lpstr>
      <vt:lpstr>DividendVTI</vt:lpstr>
      <vt:lpstr>Galveston Hurricane</vt:lpstr>
      <vt:lpstr>Overview</vt:lpstr>
      <vt:lpstr>Why I Chose It</vt:lpstr>
      <vt:lpstr>How I Found Sources</vt:lpstr>
      <vt:lpstr>What’s Left For Me To Do</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Galveston Hurricane</dc:title>
  <dc:creator>Stephan Beatty</dc:creator>
  <cp:lastModifiedBy>Stephan Beatty</cp:lastModifiedBy>
  <cp:revision>5</cp:revision>
  <dcterms:created xsi:type="dcterms:W3CDTF">2020-04-03T05:03:37Z</dcterms:created>
  <dcterms:modified xsi:type="dcterms:W3CDTF">2020-04-29T19:50:21Z</dcterms:modified>
</cp:coreProperties>
</file>